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B00"/>
    <a:srgbClr val="FFC000"/>
    <a:srgbClr val="66E6FF"/>
    <a:srgbClr val="D13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53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3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5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1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8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2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0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61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8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4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B2752-6266-4058-9A12-C8A10C8F5598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png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10" y="1912593"/>
            <a:ext cx="2472594" cy="24725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4676731" y="1582220"/>
            <a:ext cx="203493" cy="3678150"/>
          </a:xfrm>
          <a:prstGeom prst="rect">
            <a:avLst/>
          </a:prstGeom>
          <a:solidFill>
            <a:srgbClr val="66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64311" y="1897631"/>
            <a:ext cx="698643" cy="698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41896" y="1765277"/>
            <a:ext cx="4543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TK Framework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35561" y="2898075"/>
            <a:ext cx="492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GraphQL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- SAGA -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Webpack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Product Sans" panose="020B0503030502040203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08959" y="3594745"/>
            <a:ext cx="3722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React - Relay - Redux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971" y="7697789"/>
            <a:ext cx="3845000" cy="37819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2795" y="5749893"/>
            <a:ext cx="4013323" cy="36271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13" y="7989396"/>
            <a:ext cx="3950775" cy="2334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9716" y="7697789"/>
            <a:ext cx="3758798" cy="37587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637479"/>
            <a:ext cx="4932990" cy="44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393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0" y="116678"/>
            <a:ext cx="1562183" cy="1536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3709" y="499649"/>
            <a:ext cx="2496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Product Sans" panose="020B0503030502040203" pitchFamily="34" charset="0"/>
              </a:rPr>
              <a:t>GraphQL</a:t>
            </a:r>
            <a:endParaRPr lang="en-US" sz="4400" dirty="0">
              <a:latin typeface="Product Sans" panose="020B050303050204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8207" y="4857376"/>
            <a:ext cx="33791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Dùng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để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xây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dựng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3777181" y="5782050"/>
            <a:ext cx="4609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Biểu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diễn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API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dưới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dạng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graph</a:t>
            </a:r>
          </a:p>
        </p:txBody>
      </p:sp>
      <p:sp>
        <p:nvSpPr>
          <p:cNvPr id="6" name="Oval 5"/>
          <p:cNvSpPr/>
          <p:nvPr/>
        </p:nvSpPr>
        <p:spPr>
          <a:xfrm rot="20700000">
            <a:off x="5809058" y="1391833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9800000">
            <a:off x="6406804" y="2658244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900000">
            <a:off x="5220003" y="2726001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630948" y="4048905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900000">
            <a:off x="5817749" y="3992412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6" idx="3"/>
            <a:endCxn id="13" idx="0"/>
          </p:cNvCxnSpPr>
          <p:nvPr/>
        </p:nvCxnSpPr>
        <p:spPr>
          <a:xfrm flipH="1">
            <a:off x="5519982" y="1826771"/>
            <a:ext cx="407625" cy="90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42887" y="3174644"/>
            <a:ext cx="407625" cy="90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endCxn id="10" idx="0"/>
          </p:cNvCxnSpPr>
          <p:nvPr/>
        </p:nvCxnSpPr>
        <p:spPr>
          <a:xfrm>
            <a:off x="6207441" y="1826771"/>
            <a:ext cx="323032" cy="862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13" idx="5"/>
            <a:endCxn id="15" idx="1"/>
          </p:cNvCxnSpPr>
          <p:nvPr/>
        </p:nvCxnSpPr>
        <p:spPr>
          <a:xfrm>
            <a:off x="5581140" y="3160939"/>
            <a:ext cx="355158" cy="86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59239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9"/>
          <p:cNvSpPr/>
          <p:nvPr/>
        </p:nvSpPr>
        <p:spPr>
          <a:xfrm>
            <a:off x="1736377" y="1451039"/>
            <a:ext cx="1877627" cy="1335615"/>
          </a:xfrm>
          <a:prstGeom prst="rect">
            <a:avLst/>
          </a:prstGeom>
          <a:noFill/>
          <a:ln w="12700">
            <a:solidFill>
              <a:srgbClr val="66E6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 algn="ctr" defTabSz="584200" hangingPunct="0"/>
            <a:r>
              <a:rPr b="1" kern="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User</a:t>
            </a:r>
          </a:p>
        </p:txBody>
      </p:sp>
      <p:sp>
        <p:nvSpPr>
          <p:cNvPr id="25" name="Shape 130"/>
          <p:cNvSpPr/>
          <p:nvPr/>
        </p:nvSpPr>
        <p:spPr>
          <a:xfrm>
            <a:off x="8112416" y="1462324"/>
            <a:ext cx="1621523" cy="1291332"/>
          </a:xfrm>
          <a:prstGeom prst="rect">
            <a:avLst/>
          </a:prstGeom>
          <a:noFill/>
          <a:ln w="12700">
            <a:solidFill>
              <a:srgbClr val="66E6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 algn="ctr" defTabSz="584200" hangingPunct="0"/>
            <a:r>
              <a:rPr b="1" kern="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Story</a:t>
            </a:r>
          </a:p>
        </p:txBody>
      </p:sp>
      <p:sp>
        <p:nvSpPr>
          <p:cNvPr id="26" name="Shape 131"/>
          <p:cNvSpPr/>
          <p:nvPr/>
        </p:nvSpPr>
        <p:spPr>
          <a:xfrm>
            <a:off x="5148792" y="3091945"/>
            <a:ext cx="1867056" cy="813799"/>
          </a:xfrm>
          <a:prstGeom prst="rect">
            <a:avLst/>
          </a:prstGeom>
          <a:noFill/>
          <a:ln w="12700">
            <a:solidFill>
              <a:srgbClr val="66E6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 algn="ctr" defTabSz="584200" hangingPunct="0"/>
            <a:r>
              <a:rPr b="1" kern="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Comment</a:t>
            </a:r>
          </a:p>
        </p:txBody>
      </p:sp>
      <p:sp>
        <p:nvSpPr>
          <p:cNvPr id="27" name="Shape 132"/>
          <p:cNvSpPr/>
          <p:nvPr/>
        </p:nvSpPr>
        <p:spPr>
          <a:xfrm flipV="1">
            <a:off x="3892559" y="2053210"/>
            <a:ext cx="3991241" cy="0"/>
          </a:xfrm>
          <a:prstGeom prst="line">
            <a:avLst/>
          </a:prstGeom>
          <a:ln w="25400">
            <a:solidFill>
              <a:srgbClr val="D134A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pP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Shape 133"/>
          <p:cNvSpPr/>
          <p:nvPr/>
        </p:nvSpPr>
        <p:spPr>
          <a:xfrm>
            <a:off x="3759717" y="2753655"/>
            <a:ext cx="1288987" cy="872735"/>
          </a:xfrm>
          <a:prstGeom prst="line">
            <a:avLst/>
          </a:prstGeom>
          <a:ln w="25400">
            <a:solidFill>
              <a:srgbClr val="D134A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pP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" name="Shape 134"/>
          <p:cNvSpPr/>
          <p:nvPr/>
        </p:nvSpPr>
        <p:spPr>
          <a:xfrm flipH="1">
            <a:off x="7173174" y="2879637"/>
            <a:ext cx="939242" cy="746754"/>
          </a:xfrm>
          <a:prstGeom prst="line">
            <a:avLst/>
          </a:prstGeom>
          <a:ln w="25400">
            <a:solidFill>
              <a:srgbClr val="D134A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pP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5838663" y="1524176"/>
            <a:ext cx="48731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 hangingPunct="0"/>
            <a:r>
              <a:rPr sz="2000" kern="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Has</a:t>
            </a:r>
          </a:p>
        </p:txBody>
      </p:sp>
      <p:sp>
        <p:nvSpPr>
          <p:cNvPr id="31" name="Shape 136"/>
          <p:cNvSpPr/>
          <p:nvPr/>
        </p:nvSpPr>
        <p:spPr>
          <a:xfrm>
            <a:off x="7995974" y="3015818"/>
            <a:ext cx="9272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 hangingPunct="0"/>
            <a:r>
              <a:rPr sz="3600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Has</a:t>
            </a:r>
          </a:p>
        </p:txBody>
      </p:sp>
      <p:sp>
        <p:nvSpPr>
          <p:cNvPr id="32" name="Shape 137"/>
          <p:cNvSpPr/>
          <p:nvPr/>
        </p:nvSpPr>
        <p:spPr>
          <a:xfrm>
            <a:off x="2675190" y="3119597"/>
            <a:ext cx="9272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 hangingPunct="0"/>
            <a:r>
              <a:rPr sz="3600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Has</a:t>
            </a:r>
          </a:p>
        </p:txBody>
      </p:sp>
      <p:sp>
        <p:nvSpPr>
          <p:cNvPr id="33" name="Shape 140"/>
          <p:cNvSpPr/>
          <p:nvPr/>
        </p:nvSpPr>
        <p:spPr>
          <a:xfrm>
            <a:off x="5438614" y="4105414"/>
            <a:ext cx="1287411" cy="917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389"/>
                </a:moveTo>
                <a:cubicBezTo>
                  <a:pt x="13762" y="21600"/>
                  <a:pt x="6562" y="21470"/>
                  <a:pt x="0" y="0"/>
                </a:cubicBezTo>
              </a:path>
            </a:pathLst>
          </a:custGeom>
          <a:ln w="25400">
            <a:solidFill>
              <a:srgbClr val="FFC000"/>
            </a:solidFill>
            <a:miter lim="400000"/>
            <a:tailEnd type="triangle"/>
          </a:ln>
          <a:effectLst>
            <a:reflection stA="50000" endPos="40000" dir="5400000" sy="-100000" algn="bl" rotWithShape="0"/>
          </a:effectLst>
        </p:spPr>
        <p:txBody>
          <a:bodyPr/>
          <a:lstStyle/>
          <a:p>
            <a:pPr algn="ctr" defTabSz="584200" hangingPunct="0"/>
            <a:endParaRPr sz="36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4" name="Shape 139"/>
          <p:cNvSpPr/>
          <p:nvPr/>
        </p:nvSpPr>
        <p:spPr>
          <a:xfrm>
            <a:off x="5385576" y="5174497"/>
            <a:ext cx="152926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 hangingPunct="0"/>
            <a:r>
              <a:rPr sz="2400" kern="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Has Replies</a:t>
            </a:r>
          </a:p>
        </p:txBody>
      </p:sp>
    </p:spTree>
    <p:extLst>
      <p:ext uri="{BB962C8B-B14F-4D97-AF65-F5344CB8AC3E}">
        <p14:creationId xmlns:p14="http://schemas.microsoft.com/office/powerpoint/2010/main" val="238082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67994" y="3057628"/>
            <a:ext cx="5434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Nhiều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endpoint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4326" y="1653251"/>
            <a:ext cx="3200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Product Sans" panose="020B0503030502040203" pitchFamily="34" charset="0"/>
                <a:ea typeface="Times New Roman" charset="0"/>
                <a:cs typeface="Times New Roman" charset="0"/>
              </a:rPr>
              <a:t>Restful API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6553357" y="1653252"/>
            <a:ext cx="5385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err="1">
                <a:latin typeface="Product Sans" panose="020B0503030502040203" pitchFamily="34" charset="0"/>
                <a:ea typeface="Times New Roman" charset="0"/>
                <a:cs typeface="Times New Roman" charset="0"/>
              </a:rPr>
              <a:t>GraphQL</a:t>
            </a:r>
            <a:r>
              <a:rPr lang="en-US" sz="4400" dirty="0">
                <a:latin typeface="Product Sans" panose="020B0503030502040203" pitchFamily="34" charset="0"/>
                <a:ea typeface="Times New Roman" charset="0"/>
                <a:cs typeface="Times New Roman" charset="0"/>
              </a:rPr>
              <a:t> Endpoint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1362" y="3024271"/>
            <a:ext cx="5587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Một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endpoint –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không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version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71" y="116678"/>
            <a:ext cx="1562183" cy="15365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7994" y="3954174"/>
            <a:ext cx="5434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Bó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buộc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Request Verb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7993" y="4850720"/>
            <a:ext cx="5434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Open "/>
                <a:ea typeface="Times New Roman" charset="0"/>
                <a:cs typeface="Times New Roman" charset="0"/>
              </a:rPr>
              <a:t>Cấu trúc API phức tạp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,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trùng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lặp</a:t>
            </a:r>
            <a:endParaRPr lang="en-US" sz="2800" dirty="0">
              <a:latin typeface="Open 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1698" y="3954174"/>
            <a:ext cx="5536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Một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resource - 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một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node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duy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nhất</a:t>
            </a:r>
            <a:endParaRPr lang="en-US" sz="2800" dirty="0">
              <a:latin typeface="Open 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21698" y="4850720"/>
            <a:ext cx="5536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Chỉ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Lấy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những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thứ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cần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lấy</a:t>
            </a:r>
            <a:endParaRPr lang="en-US" sz="2800" dirty="0">
              <a:latin typeface="Open 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75085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Shot 2016-11-25 at 3.29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523" y="835006"/>
            <a:ext cx="3738509" cy="5195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creen Shot 2016-11-25 at 3.30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4987" y="827481"/>
            <a:ext cx="3822491" cy="520303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ight Arrow 11"/>
          <p:cNvSpPr/>
          <p:nvPr/>
        </p:nvSpPr>
        <p:spPr>
          <a:xfrm>
            <a:off x="5243032" y="3192239"/>
            <a:ext cx="1621955" cy="45719"/>
          </a:xfrm>
          <a:prstGeom prst="rightArrow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399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78965"/>
            <a:ext cx="6237027" cy="354842"/>
          </a:xfrm>
          <a:prstGeom prst="rect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99" y="4962418"/>
            <a:ext cx="45288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</a:rPr>
              <a:t>Problems - Solver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006957" y="1194746"/>
            <a:ext cx="4092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Open "/>
              </a:rPr>
              <a:t>Một</a:t>
            </a:r>
            <a:r>
              <a:rPr lang="en-US" sz="2800" dirty="0">
                <a:latin typeface="Open "/>
              </a:rPr>
              <a:t> </a:t>
            </a:r>
            <a:r>
              <a:rPr lang="vi-VN" sz="2800" dirty="0">
                <a:latin typeface="Open "/>
              </a:rPr>
              <a:t>GlobalID </a:t>
            </a:r>
            <a:r>
              <a:rPr lang="en-US" sz="2800" dirty="0" err="1">
                <a:latin typeface="Open "/>
              </a:rPr>
              <a:t>mỗi</a:t>
            </a:r>
            <a:r>
              <a:rPr lang="en-US" sz="2800" dirty="0">
                <a:latin typeface="Open "/>
              </a:rPr>
              <a:t> Node</a:t>
            </a:r>
            <a:endParaRPr lang="vi-V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42" y="718986"/>
            <a:ext cx="3781925" cy="3719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06957" y="210189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/>
              <a:t>Khả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ảnh</a:t>
            </a:r>
            <a:r>
              <a:rPr lang="en-US" sz="2800" dirty="0"/>
              <a:t> h</a:t>
            </a:r>
            <a:r>
              <a:rPr lang="vi-VN" sz="2800" dirty="0"/>
              <a:t>ư</a:t>
            </a:r>
            <a:r>
              <a:rPr lang="en-US" sz="2800" dirty="0" err="1"/>
              <a:t>ởng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</a:p>
          <a:p>
            <a:r>
              <a:rPr lang="en-US" sz="2800" dirty="0" err="1"/>
              <a:t>giữa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Component</a:t>
            </a:r>
            <a:endParaRPr lang="vi-VN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699" y="3691425"/>
            <a:ext cx="2794781" cy="165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63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9034" y="1431033"/>
            <a:ext cx="6133882" cy="3623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71" y="1583433"/>
            <a:ext cx="6133882" cy="36238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211321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sz="2800" dirty="0">
                <a:latin typeface="Open "/>
                <a:ea typeface="Times New Roman" charset="0"/>
                <a:cs typeface="Times New Roman" charset="0"/>
              </a:rPr>
              <a:t>Subcription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model - </a:t>
            </a:r>
            <a:r>
              <a:rPr lang="vi-VN" sz="2800" dirty="0">
                <a:latin typeface="Open "/>
                <a:ea typeface="Times New Roman" charset="0"/>
                <a:cs typeface="Times New Roman" charset="0"/>
              </a:rPr>
              <a:t>cho phép từng Component tự mình thực thi các “mutations” 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-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truy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vấn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vi-VN" sz="2800" dirty="0">
                <a:latin typeface="Open "/>
                <a:ea typeface="Times New Roman" charset="0"/>
                <a:cs typeface="Times New Roman" charset="0"/>
              </a:rPr>
              <a:t>không phụ thuộc Component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khác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.</a:t>
            </a:r>
            <a:endParaRPr lang="vi-VN" sz="2800" dirty="0">
              <a:latin typeface="Open 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2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36762" y="421541"/>
            <a:ext cx="9404723" cy="657908"/>
          </a:xfrm>
        </p:spPr>
        <p:txBody>
          <a:bodyPr>
            <a:noAutofit/>
          </a:bodyPr>
          <a:lstStyle/>
          <a:p>
            <a:r>
              <a:rPr lang="en-US" dirty="0">
                <a:latin typeface="Product Sans" panose="020B0503030502040203" pitchFamily="34" charset="0"/>
              </a:rPr>
              <a:t>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8997" y="1444136"/>
            <a:ext cx="1858780" cy="100434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1366" y="2998033"/>
            <a:ext cx="2966412" cy="22934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18544" y="3170419"/>
            <a:ext cx="479686" cy="464695"/>
          </a:xfrm>
          <a:prstGeom prst="ellipse">
            <a:avLst/>
          </a:prstGeom>
          <a:solidFill>
            <a:srgbClr val="66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18274" y="4200853"/>
            <a:ext cx="479686" cy="464695"/>
          </a:xfrm>
          <a:prstGeom prst="ellipse">
            <a:avLst/>
          </a:prstGeom>
          <a:solidFill>
            <a:srgbClr val="66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58642" y="4162258"/>
            <a:ext cx="479686" cy="464695"/>
          </a:xfrm>
          <a:prstGeom prst="ellipse">
            <a:avLst/>
          </a:prstGeom>
          <a:solidFill>
            <a:srgbClr val="66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16"/>
          <p:cNvSpPr/>
          <p:nvPr/>
        </p:nvSpPr>
        <p:spPr>
          <a:xfrm rot="7055575">
            <a:off x="1837655" y="3886305"/>
            <a:ext cx="677371" cy="563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7"/>
          <p:cNvSpPr/>
          <p:nvPr/>
        </p:nvSpPr>
        <p:spPr>
          <a:xfrm rot="3600000" flipV="1">
            <a:off x="2426741" y="3869357"/>
            <a:ext cx="648997" cy="4571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8"/>
          <p:cNvSpPr/>
          <p:nvPr/>
        </p:nvSpPr>
        <p:spPr>
          <a:xfrm>
            <a:off x="2387414" y="2620863"/>
            <a:ext cx="45719" cy="281146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51490" y="2998033"/>
            <a:ext cx="3267855" cy="229349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25"/>
          <p:cNvSpPr/>
          <p:nvPr/>
        </p:nvSpPr>
        <p:spPr>
          <a:xfrm>
            <a:off x="2968052" y="3170420"/>
            <a:ext cx="779726" cy="85995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26"/>
          <p:cNvSpPr/>
          <p:nvPr/>
        </p:nvSpPr>
        <p:spPr>
          <a:xfrm>
            <a:off x="3387777" y="4548326"/>
            <a:ext cx="338976" cy="96201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11478" y="2998033"/>
            <a:ext cx="3043006" cy="229349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8138690" y="3170419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99153" y="4198407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134A3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8669011" y="4159813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776954" y="2455123"/>
            <a:ext cx="1428733" cy="33452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-Right Arrow 35"/>
          <p:cNvSpPr/>
          <p:nvPr/>
        </p:nvSpPr>
        <p:spPr>
          <a:xfrm>
            <a:off x="7043606" y="4013490"/>
            <a:ext cx="359999" cy="63859"/>
          </a:xfrm>
          <a:prstGeom prst="left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Left-Right Arrow 36"/>
          <p:cNvSpPr/>
          <p:nvPr/>
        </p:nvSpPr>
        <p:spPr>
          <a:xfrm>
            <a:off x="10454484" y="4110461"/>
            <a:ext cx="322470" cy="71766"/>
          </a:xfrm>
          <a:prstGeom prst="left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00" y="1516817"/>
            <a:ext cx="831886" cy="7518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69332" y="1722858"/>
            <a:ext cx="117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>
                <a:solidFill>
                  <a:schemeClr val="bg2">
                    <a:lumMod val="25000"/>
                  </a:schemeClr>
                </a:solidFill>
              </a:rPr>
              <a:t>SAGA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6" y="3473173"/>
            <a:ext cx="1292084" cy="795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45" y="3810902"/>
            <a:ext cx="1291379" cy="7596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104" y="3810902"/>
            <a:ext cx="833624" cy="8336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00877" y="3745709"/>
            <a:ext cx="2812727" cy="764050"/>
          </a:xfrm>
          <a:prstGeom prst="rect">
            <a:avLst/>
          </a:prstGeom>
        </p:spPr>
      </p:pic>
      <p:sp>
        <p:nvSpPr>
          <p:cNvPr id="38" name="Oval 37"/>
          <p:cNvSpPr/>
          <p:nvPr/>
        </p:nvSpPr>
        <p:spPr>
          <a:xfrm>
            <a:off x="4647125" y="3167974"/>
            <a:ext cx="479686" cy="464695"/>
          </a:xfrm>
          <a:prstGeom prst="ellipse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146855" y="4198408"/>
            <a:ext cx="479686" cy="464695"/>
          </a:xfrm>
          <a:prstGeom prst="ellipse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87223" y="4159813"/>
            <a:ext cx="479686" cy="464695"/>
          </a:xfrm>
          <a:prstGeom prst="ellipse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16"/>
          <p:cNvSpPr/>
          <p:nvPr/>
        </p:nvSpPr>
        <p:spPr>
          <a:xfrm rot="7055575">
            <a:off x="4266236" y="3883860"/>
            <a:ext cx="677371" cy="563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17"/>
          <p:cNvSpPr/>
          <p:nvPr/>
        </p:nvSpPr>
        <p:spPr>
          <a:xfrm rot="3600000" flipV="1">
            <a:off x="4855322" y="3866912"/>
            <a:ext cx="648997" cy="4571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16"/>
          <p:cNvSpPr/>
          <p:nvPr/>
        </p:nvSpPr>
        <p:spPr>
          <a:xfrm rot="7055575">
            <a:off x="7778936" y="3883861"/>
            <a:ext cx="677371" cy="563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17"/>
          <p:cNvSpPr/>
          <p:nvPr/>
        </p:nvSpPr>
        <p:spPr>
          <a:xfrm rot="3600000" flipV="1">
            <a:off x="8368022" y="3866913"/>
            <a:ext cx="648997" cy="4571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9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73457" y="-464024"/>
            <a:ext cx="6264322" cy="8447965"/>
          </a:xfrm>
          <a:prstGeom prst="rect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0018" y="1058671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6000" dirty="0">
                <a:solidFill>
                  <a:schemeClr val="bg1"/>
                </a:solidFill>
              </a:rPr>
              <a:t/>
            </a:r>
            <a:br>
              <a:rPr lang="vi-VN" sz="6000" dirty="0">
                <a:solidFill>
                  <a:schemeClr val="bg1"/>
                </a:solidFill>
              </a:rPr>
            </a:br>
            <a:r>
              <a:rPr lang="vi-VN" sz="6000" dirty="0">
                <a:solidFill>
                  <a:schemeClr val="bg1"/>
                </a:solidFill>
              </a:rPr>
              <a:t>React</a:t>
            </a:r>
            <a:endParaRPr lang="en-US" sz="6000" dirty="0">
              <a:solidFill>
                <a:schemeClr val="bg1"/>
              </a:solidFill>
            </a:endParaRPr>
          </a:p>
          <a:p>
            <a:r>
              <a:rPr lang="vi-VN" sz="6000" dirty="0">
                <a:solidFill>
                  <a:schemeClr val="bg1"/>
                </a:solidFill>
              </a:rPr>
              <a:t>Redux</a:t>
            </a:r>
            <a:endParaRPr lang="en-US" sz="6000" dirty="0">
              <a:solidFill>
                <a:schemeClr val="bg1"/>
              </a:solidFill>
            </a:endParaRPr>
          </a:p>
          <a:p>
            <a:r>
              <a:rPr lang="vi-VN" sz="6000" dirty="0">
                <a:solidFill>
                  <a:schemeClr val="bg1"/>
                </a:solidFill>
              </a:rPr>
              <a:t>Relay</a:t>
            </a:r>
            <a:endParaRPr lang="en-US" sz="6000" dirty="0">
              <a:solidFill>
                <a:schemeClr val="bg1"/>
              </a:solidFill>
            </a:endParaRPr>
          </a:p>
          <a:p>
            <a:r>
              <a:rPr lang="vi-VN" sz="6000" dirty="0">
                <a:solidFill>
                  <a:schemeClr val="bg1"/>
                </a:solidFill>
              </a:rPr>
              <a:t>GraphQL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3881" y="2905329"/>
            <a:ext cx="3352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roduct Sans" panose="020B0503030502040203" pitchFamily="34" charset="0"/>
              </a:rPr>
              <a:t>Full Stack</a:t>
            </a:r>
          </a:p>
        </p:txBody>
      </p:sp>
    </p:spTree>
    <p:extLst>
      <p:ext uri="{BB962C8B-B14F-4D97-AF65-F5344CB8AC3E}">
        <p14:creationId xmlns:p14="http://schemas.microsoft.com/office/powerpoint/2010/main" val="2331220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structure</a:t>
            </a:r>
            <a:endParaRPr lang="en-US" dirty="0"/>
          </a:p>
        </p:txBody>
      </p:sp>
      <p:pic>
        <p:nvPicPr>
          <p:cNvPr id="4" name="Content Placeholder 3" descr="TKFramework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719" r="-377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3683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structure</a:t>
            </a:r>
            <a:endParaRPr lang="en-US" dirty="0"/>
          </a:p>
        </p:txBody>
      </p:sp>
      <p:pic>
        <p:nvPicPr>
          <p:cNvPr id="4" name="Content Placeholder 3" descr="TKFramework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21" r="-22921"/>
          <a:stretch>
            <a:fillRect/>
          </a:stretch>
        </p:blipFill>
        <p:spPr>
          <a:xfrm>
            <a:off x="1904104" y="2454930"/>
            <a:ext cx="6699657" cy="2772307"/>
          </a:xfrm>
        </p:spPr>
      </p:pic>
    </p:spTree>
    <p:extLst>
      <p:ext uri="{BB962C8B-B14F-4D97-AF65-F5344CB8AC3E}">
        <p14:creationId xmlns:p14="http://schemas.microsoft.com/office/powerpoint/2010/main" val="3030481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09" y="3252288"/>
            <a:ext cx="1433095" cy="1409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2" y="3252288"/>
            <a:ext cx="1433458" cy="1295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80" y="3337603"/>
            <a:ext cx="2170186" cy="12821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3131" y="2920181"/>
            <a:ext cx="1969626" cy="19696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2541" y="1765277"/>
            <a:ext cx="4543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TK Framework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89" y="3252288"/>
            <a:ext cx="1658195" cy="148686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574508"/>
            <a:ext cx="6237027" cy="390121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3019314" y="261257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650198" y="2546904"/>
            <a:ext cx="5473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Đ</a:t>
            </a:r>
            <a:r>
              <a:rPr lang="vi-VN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ư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ợc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viết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hoàn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bằng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Javascript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3019314" y="365825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650198" y="3527268"/>
            <a:ext cx="5424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Properties: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truyền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từ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 cha -&gt; con</a:t>
            </a:r>
          </a:p>
        </p:txBody>
      </p:sp>
      <p:sp>
        <p:nvSpPr>
          <p:cNvPr id="22" name="Oval 21"/>
          <p:cNvSpPr/>
          <p:nvPr/>
        </p:nvSpPr>
        <p:spPr>
          <a:xfrm>
            <a:off x="13019314" y="4718937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650198" y="4675041"/>
            <a:ext cx="5739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State: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nội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tại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trong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một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Component.</a:t>
            </a:r>
          </a:p>
        </p:txBody>
      </p:sp>
    </p:spTree>
    <p:extLst>
      <p:ext uri="{BB962C8B-B14F-4D97-AF65-F5344CB8AC3E}">
        <p14:creationId xmlns:p14="http://schemas.microsoft.com/office/powerpoint/2010/main" val="100062383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structure</a:t>
            </a:r>
          </a:p>
        </p:txBody>
      </p:sp>
      <p:pic>
        <p:nvPicPr>
          <p:cNvPr id="4" name="Content Placeholder 3" descr="TKFramework Structur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41" r="-244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0875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</a:t>
            </a:r>
            <a:endParaRPr lang="en-US" dirty="0"/>
          </a:p>
        </p:txBody>
      </p:sp>
      <p:pic>
        <p:nvPicPr>
          <p:cNvPr id="4" name="Content Placeholder 3" descr="TKFramework Structure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238" r="-1382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5492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structure</a:t>
            </a:r>
            <a:endParaRPr lang="en-US" dirty="0"/>
          </a:p>
        </p:txBody>
      </p:sp>
      <p:pic>
        <p:nvPicPr>
          <p:cNvPr id="4" name="Content Placeholder 3" descr="TKFramework Structure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627" r="-996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4405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structure</a:t>
            </a:r>
            <a:endParaRPr lang="en-US" dirty="0"/>
          </a:p>
        </p:txBody>
      </p:sp>
      <p:pic>
        <p:nvPicPr>
          <p:cNvPr id="4" name="Content Placeholder 3" descr="TKFramework Structure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255" r="-118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506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flow</a:t>
            </a:r>
            <a:endParaRPr lang="en-US" dirty="0"/>
          </a:p>
        </p:txBody>
      </p:sp>
      <p:pic>
        <p:nvPicPr>
          <p:cNvPr id="4" name="Content Placeholder 3" descr="TKFramework Structure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524" r="-108524"/>
          <a:stretch>
            <a:fillRect/>
          </a:stretch>
        </p:blipFill>
        <p:spPr>
          <a:xfrm>
            <a:off x="709612" y="1430240"/>
            <a:ext cx="11238983" cy="4768948"/>
          </a:xfrm>
        </p:spPr>
      </p:pic>
    </p:spTree>
    <p:extLst>
      <p:ext uri="{BB962C8B-B14F-4D97-AF65-F5344CB8AC3E}">
        <p14:creationId xmlns:p14="http://schemas.microsoft.com/office/powerpoint/2010/main" val="1524145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MCBook</a:t>
            </a:r>
            <a:endParaRPr lang="en-US" dirty="0"/>
          </a:p>
        </p:txBody>
      </p:sp>
      <p:pic>
        <p:nvPicPr>
          <p:cNvPr id="4" name="Content Placeholder 3" descr="Screenshot from 2017-01-11 10-12-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" b="7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763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MCBook</a:t>
            </a:r>
            <a:endParaRPr lang="en-US" dirty="0"/>
          </a:p>
        </p:txBody>
      </p:sp>
      <p:pic>
        <p:nvPicPr>
          <p:cNvPr id="4" name="Content Placeholder 3" descr="Screenshot from 2017-01-11 10-13-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" b="7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3869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MCBook</a:t>
            </a:r>
            <a:endParaRPr lang="en-US" dirty="0"/>
          </a:p>
        </p:txBody>
      </p:sp>
      <p:pic>
        <p:nvPicPr>
          <p:cNvPr id="4" name="Content Placeholder 3" descr="Screenshot from 2017-01-11 10-14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 b="13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6289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MCBook</a:t>
            </a:r>
            <a:endParaRPr lang="en-US" dirty="0"/>
          </a:p>
        </p:txBody>
      </p:sp>
      <p:pic>
        <p:nvPicPr>
          <p:cNvPr id="4" name="Content Placeholder 3" descr="Screenshot from 2017-01-11 10-14-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" b="22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118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Alop</a:t>
            </a:r>
            <a:endParaRPr lang="en-US" dirty="0"/>
          </a:p>
        </p:txBody>
      </p:sp>
      <p:pic>
        <p:nvPicPr>
          <p:cNvPr id="4" name="Content Placeholder 3" descr="alop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3" b="19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737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55594"/>
            <a:ext cx="6237027" cy="35484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37731" y="2509013"/>
            <a:ext cx="3207223" cy="320722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606143" y="261257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7027" y="2546904"/>
            <a:ext cx="5473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Đ</a:t>
            </a:r>
            <a:r>
              <a:rPr lang="vi-VN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ư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ợc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viết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hoàn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bằng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Javascript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9" name="Oval 8"/>
          <p:cNvSpPr/>
          <p:nvPr/>
        </p:nvSpPr>
        <p:spPr>
          <a:xfrm>
            <a:off x="5606143" y="365825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7027" y="3527268"/>
            <a:ext cx="5424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Properties: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truyền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từ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 cha -&gt; con</a:t>
            </a:r>
          </a:p>
        </p:txBody>
      </p:sp>
      <p:sp>
        <p:nvSpPr>
          <p:cNvPr id="11" name="Oval 10"/>
          <p:cNvSpPr/>
          <p:nvPr/>
        </p:nvSpPr>
        <p:spPr>
          <a:xfrm>
            <a:off x="5606143" y="4718937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37027" y="4675041"/>
            <a:ext cx="5739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State: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nội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tại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trong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một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32658" y="-1362547"/>
            <a:ext cx="38619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Important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-1524002" y="252152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5400000">
            <a:off x="-1524001" y="412819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45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Alop</a:t>
            </a:r>
            <a:endParaRPr lang="en-US" dirty="0"/>
          </a:p>
        </p:txBody>
      </p:sp>
      <p:pic>
        <p:nvPicPr>
          <p:cNvPr id="4" name="Content Placeholder 3" descr="alop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7" b="203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6487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Alop</a:t>
            </a:r>
            <a:endParaRPr lang="en-US" dirty="0"/>
          </a:p>
        </p:txBody>
      </p:sp>
      <p:pic>
        <p:nvPicPr>
          <p:cNvPr id="4" name="Content Placeholder 3" descr="alop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2" b="19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0225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Alop</a:t>
            </a:r>
            <a:endParaRPr lang="en-US" dirty="0"/>
          </a:p>
        </p:txBody>
      </p:sp>
      <p:pic>
        <p:nvPicPr>
          <p:cNvPr id="4" name="Content Placeholder 3" descr="alop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3" b="19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767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54973" y="1255594"/>
            <a:ext cx="6237027" cy="35484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32658" y="147598"/>
            <a:ext cx="38619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Product Sans" panose="020B0503030502040203" pitchFamily="34" charset="0"/>
              </a:rPr>
              <a:t>Important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479964"/>
            <a:ext cx="1080090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React sẽ tự tính toán sự thay đổi của 1 nhánh các Components, 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chỉ những Components nào thay đổi thì mới render lại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4089553"/>
            <a:ext cx="107477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Hỗ trợ hot-reloading, đem lại trải nghiệm lập trình nhanh hơn, không cần re-build hay re-run lại toàn bộ app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>
            <a:off x="-678874" y="252152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-678873" y="412819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1637731" y="-3059625"/>
            <a:ext cx="3207223" cy="32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791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8" y="1045509"/>
            <a:ext cx="5843679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3390" y="5443159"/>
            <a:ext cx="7285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Viết code 1 lần, sử dụng nhiều nơi (ios, android, windows, tizen...) </a:t>
            </a:r>
            <a:endParaRPr lang="en-US" sz="2800" dirty="0">
              <a:latin typeface="Open 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-793066" y="-1277184"/>
            <a:ext cx="3736709" cy="37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4817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86" y="1000539"/>
            <a:ext cx="3351432" cy="4243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14" y="1000539"/>
            <a:ext cx="6362700" cy="3708400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1335042" y="5488130"/>
            <a:ext cx="271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Ionic framework</a:t>
            </a:r>
            <a:endParaRPr lang="en-US" sz="2800" dirty="0">
              <a:latin typeface="Open 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6277707" y="5488130"/>
            <a:ext cx="4224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React-native framework</a:t>
            </a:r>
            <a:endParaRPr lang="en-US" sz="2800" dirty="0">
              <a:latin typeface="Open "/>
            </a:endParaRPr>
          </a:p>
        </p:txBody>
      </p:sp>
      <p:sp>
        <p:nvSpPr>
          <p:cNvPr id="8" name="Parallelogram 7"/>
          <p:cNvSpPr/>
          <p:nvPr/>
        </p:nvSpPr>
        <p:spPr>
          <a:xfrm>
            <a:off x="-4904509" y="-32635"/>
            <a:ext cx="4572000" cy="7010400"/>
          </a:xfrm>
          <a:prstGeom prst="parallelogram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9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3091" y="2549235"/>
            <a:ext cx="6651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Open "/>
              </a:rPr>
              <a:t>Các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công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nghệ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sử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dụng</a:t>
            </a:r>
            <a:endParaRPr lang="en-US" sz="5400" dirty="0">
              <a:latin typeface="Open "/>
            </a:endParaRPr>
          </a:p>
        </p:txBody>
      </p:sp>
    </p:spTree>
    <p:extLst>
      <p:ext uri="{BB962C8B-B14F-4D97-AF65-F5344CB8AC3E}">
        <p14:creationId xmlns:p14="http://schemas.microsoft.com/office/powerpoint/2010/main" val="308847354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4" y="221672"/>
            <a:ext cx="1466504" cy="132539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54" y="1436232"/>
            <a:ext cx="8197587" cy="5124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3709" y="499649"/>
            <a:ext cx="1710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</a:rPr>
              <a:t>Redux</a:t>
            </a:r>
          </a:p>
        </p:txBody>
      </p:sp>
    </p:spTree>
    <p:extLst>
      <p:ext uri="{BB962C8B-B14F-4D97-AF65-F5344CB8AC3E}">
        <p14:creationId xmlns:p14="http://schemas.microsoft.com/office/powerpoint/2010/main" val="1459193653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4" y="221672"/>
            <a:ext cx="1466504" cy="1325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3709" y="499649"/>
            <a:ext cx="3416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</a:rPr>
              <a:t>Redux - Saga</a:t>
            </a:r>
          </a:p>
        </p:txBody>
      </p:sp>
      <p:pic>
        <p:nvPicPr>
          <p:cNvPr id="14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75" y="1621675"/>
            <a:ext cx="4135339" cy="19855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75" y="4409507"/>
            <a:ext cx="4193004" cy="1627872"/>
          </a:xfrm>
          <a:prstGeom prst="rect">
            <a:avLst/>
          </a:prstGeom>
        </p:spPr>
      </p:pic>
      <p:sp>
        <p:nvSpPr>
          <p:cNvPr id="16" name="TextBox 9"/>
          <p:cNvSpPr txBox="1"/>
          <p:nvPr/>
        </p:nvSpPr>
        <p:spPr>
          <a:xfrm>
            <a:off x="3255897" y="3682165"/>
            <a:ext cx="331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latin typeface="Open "/>
              </a:rPr>
              <a:t>Sử dụng Promise</a:t>
            </a:r>
            <a:endParaRPr lang="en-US" sz="2800" dirty="0">
              <a:latin typeface="Open 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3177778" y="6241501"/>
            <a:ext cx="3471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latin typeface="Open "/>
              </a:rPr>
              <a:t>Sử dụng redux-saga</a:t>
            </a:r>
            <a:endParaRPr lang="en-US" sz="2800" dirty="0">
              <a:latin typeface="Open 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7585540" y="2196776"/>
            <a:ext cx="4137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Cách viết code rắc rối.</a:t>
            </a:r>
            <a:endParaRPr lang="en-US" dirty="0"/>
          </a:p>
          <a:p>
            <a:endParaRPr lang="vi-VN" dirty="0"/>
          </a:p>
          <a:p>
            <a:r>
              <a:rPr lang="vi-VN" dirty="0"/>
              <a:t>Khó khăn trong việc kiểm thử.</a:t>
            </a:r>
            <a:endParaRPr lang="en-US" dirty="0"/>
          </a:p>
        </p:txBody>
      </p:sp>
      <p:sp>
        <p:nvSpPr>
          <p:cNvPr id="19" name="TextBox 12"/>
          <p:cNvSpPr txBox="1"/>
          <p:nvPr/>
        </p:nvSpPr>
        <p:spPr>
          <a:xfrm>
            <a:off x="7585540" y="4655262"/>
            <a:ext cx="4137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Cách viết code theo luồng, sử dụng generator.</a:t>
            </a:r>
            <a:endParaRPr lang="en-US" dirty="0"/>
          </a:p>
          <a:p>
            <a:endParaRPr lang="vi-VN" dirty="0"/>
          </a:p>
          <a:p>
            <a:r>
              <a:rPr lang="vi-VN" dirty="0"/>
              <a:t>Dễ dàng kiểm tra, nằm bắt luồng các sự kiện của Component.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47584"/>
      </p:ext>
    </p:extLst>
  </p:cSld>
  <p:clrMapOvr>
    <a:masterClrMapping/>
  </p:clrMapOvr>
  <p:transition xmlns:p14="http://schemas.microsoft.com/office/powerpoint/2010/main"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328</Words>
  <Application>Microsoft Macintosh PowerPoint</Application>
  <PresentationFormat>Custom</PresentationFormat>
  <Paragraphs>78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Framework structure</vt:lpstr>
      <vt:lpstr>Framework structure</vt:lpstr>
      <vt:lpstr>Framework structure</vt:lpstr>
      <vt:lpstr>Requirement</vt:lpstr>
      <vt:lpstr>Code structure</vt:lpstr>
      <vt:lpstr>Code structure</vt:lpstr>
      <vt:lpstr>Code flow</vt:lpstr>
      <vt:lpstr>MCBook</vt:lpstr>
      <vt:lpstr>MCBook</vt:lpstr>
      <vt:lpstr>MCBook</vt:lpstr>
      <vt:lpstr>MCBook</vt:lpstr>
      <vt:lpstr>Alop</vt:lpstr>
      <vt:lpstr>Alop</vt:lpstr>
      <vt:lpstr>Alop</vt:lpstr>
      <vt:lpstr>Alop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bangoc</dc:creator>
  <cp:lastModifiedBy>Thanh Tu</cp:lastModifiedBy>
  <cp:revision>22</cp:revision>
  <dcterms:created xsi:type="dcterms:W3CDTF">2017-01-11T03:16:21Z</dcterms:created>
  <dcterms:modified xsi:type="dcterms:W3CDTF">2017-01-11T08:59:40Z</dcterms:modified>
</cp:coreProperties>
</file>